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3" r:id="rId2"/>
    <p:sldId id="294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38" r:id="rId13"/>
    <p:sldId id="339" r:id="rId14"/>
    <p:sldId id="342" r:id="rId15"/>
    <p:sldId id="311" r:id="rId16"/>
    <p:sldId id="314" r:id="rId17"/>
    <p:sldId id="315" r:id="rId18"/>
    <p:sldId id="316" r:id="rId19"/>
    <p:sldId id="319" r:id="rId20"/>
    <p:sldId id="292" r:id="rId21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FF"/>
    <a:srgbClr val="0F204B"/>
    <a:srgbClr val="001B50"/>
    <a:srgbClr val="005EA4"/>
    <a:srgbClr val="E33D4D"/>
    <a:srgbClr val="008DF6"/>
    <a:srgbClr val="2C568A"/>
    <a:srgbClr val="255C6D"/>
    <a:srgbClr val="A7DBE2"/>
    <a:srgbClr val="FDB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8" autoAdjust="0"/>
    <p:restoredTop sz="50000" autoAdjust="0"/>
  </p:normalViewPr>
  <p:slideViewPr>
    <p:cSldViewPr>
      <p:cViewPr varScale="1">
        <p:scale>
          <a:sx n="124" d="100"/>
          <a:sy n="124" d="100"/>
        </p:scale>
        <p:origin x="1536" y="168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Present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27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A-A641-86E2-2FF63EEF59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Absent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17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A-A641-86E2-2FF63EEF5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gapDepth val="90"/>
        <c:shape val="box"/>
        <c:axId val="1498210480"/>
        <c:axId val="1498236736"/>
        <c:axId val="0"/>
      </c:bar3DChart>
      <c:catAx>
        <c:axId val="149821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498236736"/>
        <c:crosses val="autoZero"/>
        <c:auto val="1"/>
        <c:lblAlgn val="ctr"/>
        <c:lblOffset val="100"/>
        <c:noMultiLvlLbl val="0"/>
      </c:catAx>
      <c:valAx>
        <c:axId val="149823673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4982104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12000</c:v>
                </c:pt>
                <c:pt idx="1">
                  <c:v>27000</c:v>
                </c:pt>
                <c:pt idx="2">
                  <c:v>47000</c:v>
                </c:pt>
                <c:pt idx="3">
                  <c:v>53000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5-274C-A089-DCA69E783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5575664"/>
        <c:axId val="1535577984"/>
      </c:barChart>
      <c:catAx>
        <c:axId val="153557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535577984"/>
        <c:crosses val="autoZero"/>
        <c:auto val="1"/>
        <c:lblAlgn val="ctr"/>
        <c:lblOffset val="100"/>
        <c:noMultiLvlLbl val="0"/>
      </c:catAx>
      <c:valAx>
        <c:axId val="1535577984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535575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Website</c:v>
                </c:pt>
                <c:pt idx="1">
                  <c:v>Newspaper</c:v>
                </c:pt>
                <c:pt idx="2">
                  <c:v>Events</c:v>
                </c:pt>
                <c:pt idx="3">
                  <c:v>Reference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10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5-1D42-9F42-E4B1D570E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8263744"/>
        <c:axId val="1498265792"/>
      </c:barChart>
      <c:catAx>
        <c:axId val="149826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498265792"/>
        <c:crosses val="autoZero"/>
        <c:auto val="1"/>
        <c:lblAlgn val="ctr"/>
        <c:lblOffset val="100"/>
        <c:noMultiLvlLbl val="0"/>
      </c:catAx>
      <c:valAx>
        <c:axId val="149826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49826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Leads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Leads</c:v>
                </c:pt>
              </c:strCache>
            </c:strRef>
          </c:tx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3EC-AD4F-8B22-CD81FAA24E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Events</c:v>
                </c:pt>
                <c:pt idx="1">
                  <c:v>Website</c:v>
                </c:pt>
                <c:pt idx="2">
                  <c:v>Reference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0.33300000000000002</c:v>
                </c:pt>
                <c:pt idx="1">
                  <c:v>0.4</c:v>
                </c:pt>
                <c:pt idx="2" formatCode="0.00%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EC-AD4F-8B22-CD81FAA24E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2EFFE-C60B-4195-9250-94EE4C35F00B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E87E-CD91-4CE3-8FCA-700C3F94BC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6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E87E-CD91-4CE3-8FCA-700C3F94BC2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.pn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40.png"/><Relationship Id="rId5" Type="http://schemas.openxmlformats.org/officeDocument/2006/relationships/image" Target="../media/image1.pn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microsoft.com/office/2007/relationships/hdphoto" Target="../media/hdphoto1.wdp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49.png"/><Relationship Id="rId5" Type="http://schemas.openxmlformats.org/officeDocument/2006/relationships/image" Target="../media/image1.png"/><Relationship Id="rId10" Type="http://schemas.openxmlformats.org/officeDocument/2006/relationships/image" Target="../media/image48.png"/><Relationship Id="rId4" Type="http://schemas.microsoft.com/office/2007/relationships/hdphoto" Target="../media/hdphoto1.wdp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1.png"/><Relationship Id="rId10" Type="http://schemas.openxmlformats.org/officeDocument/2006/relationships/image" Target="../media/image57.png"/><Relationship Id="rId4" Type="http://schemas.microsoft.com/office/2007/relationships/hdphoto" Target="../media/hdphoto1.wdp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9238" y="1235075"/>
            <a:ext cx="3632200" cy="2601913"/>
            <a:chOff x="1519238" y="1235075"/>
            <a:chExt cx="3632200" cy="2601913"/>
          </a:xfrm>
        </p:grpSpPr>
        <p:pic>
          <p:nvPicPr>
            <p:cNvPr id="12290" name="Picture 3" descr="D:\pc\Skolaro Logo\Skolaro_whit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88" y="1235075"/>
              <a:ext cx="3236912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pic>
        <p:sp>
          <p:nvSpPr>
            <p:cNvPr id="12291" name="Subtitle 2"/>
            <p:cNvSpPr>
              <a:spLocks noChangeArrowheads="1"/>
            </p:cNvSpPr>
            <p:nvPr/>
          </p:nvSpPr>
          <p:spPr bwMode="auto">
            <a:xfrm>
              <a:off x="1519238" y="3455988"/>
              <a:ext cx="3632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SzPct val="100000"/>
                <a:buFont typeface="Arial" charset="0"/>
                <a:buNone/>
              </a:pPr>
              <a:r>
                <a:rPr lang="en-US" sz="2400">
                  <a:solidFill>
                    <a:schemeClr val="bg1"/>
                  </a:solidFill>
                  <a:latin typeface="Georgia" pitchFamily="18" charset="0"/>
                </a:rPr>
                <a:t>Technifying Education</a:t>
              </a:r>
              <a:endParaRPr lang="en-US" sz="2400" b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2292" name="Isosceles Triangle 1"/>
          <p:cNvSpPr>
            <a:spLocks noChangeArrowheads="1"/>
          </p:cNvSpPr>
          <p:nvPr/>
        </p:nvSpPr>
        <p:spPr bwMode="auto">
          <a:xfrm>
            <a:off x="0" y="3733800"/>
            <a:ext cx="4953000" cy="3124200"/>
          </a:xfrm>
          <a:prstGeom prst="triangle">
            <a:avLst>
              <a:gd name="adj" fmla="val 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2293" name="Isosceles Triangle 7"/>
          <p:cNvSpPr>
            <a:spLocks noChangeArrowheads="1"/>
          </p:cNvSpPr>
          <p:nvPr/>
        </p:nvSpPr>
        <p:spPr bwMode="auto">
          <a:xfrm flipH="1">
            <a:off x="1981200" y="1066800"/>
            <a:ext cx="7924800" cy="5791200"/>
          </a:xfrm>
          <a:prstGeom prst="triangle">
            <a:avLst>
              <a:gd name="adj" fmla="val 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 lang="en-IN"/>
          </a:p>
        </p:txBody>
      </p:sp>
      <p:grpSp>
        <p:nvGrpSpPr>
          <p:cNvPr id="3" name="Group 2"/>
          <p:cNvGrpSpPr/>
          <p:nvPr/>
        </p:nvGrpSpPr>
        <p:grpSpPr>
          <a:xfrm>
            <a:off x="6347619" y="4114800"/>
            <a:ext cx="3187700" cy="2222500"/>
            <a:chOff x="6347619" y="4114800"/>
            <a:chExt cx="3187700" cy="2222500"/>
          </a:xfrm>
        </p:grpSpPr>
        <p:sp>
          <p:nvSpPr>
            <p:cNvPr id="12294" name="TextBox 4"/>
            <p:cNvSpPr>
              <a:spLocks noChangeArrowheads="1"/>
            </p:cNvSpPr>
            <p:nvPr/>
          </p:nvSpPr>
          <p:spPr bwMode="auto">
            <a:xfrm>
              <a:off x="6373019" y="4114800"/>
              <a:ext cx="31369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dirty="0">
                  <a:solidFill>
                    <a:srgbClr val="255C6D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One-Stop Integrated Solution for all the schools</a:t>
              </a:r>
              <a:endParaRPr lang="en-IN" dirty="0">
                <a:solidFill>
                  <a:srgbClr val="255C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295" name="Picture 4" descr="Image result for school building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36" b="26227"/>
            <a:stretch>
              <a:fillRect/>
            </a:stretch>
          </p:blipFill>
          <p:spPr bwMode="auto">
            <a:xfrm>
              <a:off x="6347619" y="4953000"/>
              <a:ext cx="31877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62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0999" y="713044"/>
            <a:ext cx="533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Why should you choose Skolaro?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5400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4724" y="1840468"/>
            <a:ext cx="909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Skolaro is a complete Integrated Solution which means</a:t>
            </a:r>
            <a:endParaRPr lang="en-IN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4724" y="2667000"/>
            <a:ext cx="2792276" cy="1981200"/>
            <a:chOff x="354724" y="2743200"/>
            <a:chExt cx="2792276" cy="1981200"/>
          </a:xfrm>
        </p:grpSpPr>
        <p:sp>
          <p:nvSpPr>
            <p:cNvPr id="3" name="Oval 2"/>
            <p:cNvSpPr/>
            <p:nvPr/>
          </p:nvSpPr>
          <p:spPr>
            <a:xfrm>
              <a:off x="1030862" y="2743200"/>
              <a:ext cx="1440000" cy="1440000"/>
            </a:xfrm>
            <a:prstGeom prst="ellipse">
              <a:avLst/>
            </a:prstGeom>
            <a:solidFill>
              <a:srgbClr val="005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5" name="Picture 2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070" y="3003619"/>
              <a:ext cx="735330" cy="919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354724" y="4385846"/>
              <a:ext cx="27922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One Stop Solution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540740" y="2667000"/>
            <a:ext cx="2792276" cy="1981200"/>
            <a:chOff x="3540740" y="2743200"/>
            <a:chExt cx="2792276" cy="1981200"/>
          </a:xfrm>
        </p:grpSpPr>
        <p:grpSp>
          <p:nvGrpSpPr>
            <p:cNvPr id="43" name="Group 42"/>
            <p:cNvGrpSpPr/>
            <p:nvPr/>
          </p:nvGrpSpPr>
          <p:grpSpPr>
            <a:xfrm>
              <a:off x="4216878" y="2743200"/>
              <a:ext cx="1440000" cy="1440000"/>
              <a:chOff x="4216878" y="2743200"/>
              <a:chExt cx="1440000" cy="14400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216878" y="2743200"/>
                <a:ext cx="1440000" cy="1440000"/>
              </a:xfrm>
              <a:prstGeom prst="ellipse">
                <a:avLst/>
              </a:prstGeom>
              <a:solidFill>
                <a:srgbClr val="005E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34" name="Picture 10" descr="Image result for graph icon 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016" y="3039338"/>
                <a:ext cx="847724" cy="8477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3540740" y="4385846"/>
              <a:ext cx="27922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Detailed and Quick Analytics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754565" y="2667000"/>
            <a:ext cx="2792276" cy="1981200"/>
            <a:chOff x="6754565" y="2743200"/>
            <a:chExt cx="2792276" cy="1981200"/>
          </a:xfrm>
        </p:grpSpPr>
        <p:grpSp>
          <p:nvGrpSpPr>
            <p:cNvPr id="42" name="Group 41"/>
            <p:cNvGrpSpPr/>
            <p:nvPr/>
          </p:nvGrpSpPr>
          <p:grpSpPr>
            <a:xfrm>
              <a:off x="7430703" y="2743200"/>
              <a:ext cx="1440000" cy="1440000"/>
              <a:chOff x="7430703" y="2743200"/>
              <a:chExt cx="1440000" cy="14400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430703" y="2743200"/>
                <a:ext cx="1440000" cy="1440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7865823" y="3130272"/>
                <a:ext cx="569760" cy="665856"/>
                <a:chOff x="7864714" y="3973093"/>
                <a:chExt cx="569760" cy="665856"/>
              </a:xfrm>
            </p:grpSpPr>
            <p:pic>
              <p:nvPicPr>
                <p:cNvPr id="1036" name="Picture 12" descr="Image result for coins stacked icon pn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100000" contrast="-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613" t="3393"/>
                <a:stretch/>
              </p:blipFill>
              <p:spPr bwMode="auto">
                <a:xfrm>
                  <a:off x="7864714" y="3973093"/>
                  <a:ext cx="409318" cy="6658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1" name="Group 10"/>
                <p:cNvGrpSpPr/>
                <p:nvPr/>
              </p:nvGrpSpPr>
              <p:grpSpPr>
                <a:xfrm>
                  <a:off x="8074474" y="4278949"/>
                  <a:ext cx="360000" cy="360000"/>
                  <a:chOff x="8074474" y="4278949"/>
                  <a:chExt cx="360000" cy="360000"/>
                </a:xfrm>
              </p:grpSpPr>
              <p:sp>
                <p:nvSpPr>
                  <p:cNvPr id="7" name="Oval 6"/>
                  <p:cNvSpPr/>
                  <p:nvPr/>
                </p:nvSpPr>
                <p:spPr>
                  <a:xfrm>
                    <a:off x="8074474" y="4278949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9" name="Straight Arrow Connector 8"/>
                  <p:cNvCxnSpPr/>
                  <p:nvPr/>
                </p:nvCxnSpPr>
                <p:spPr>
                  <a:xfrm>
                    <a:off x="8254474" y="4332949"/>
                    <a:ext cx="0" cy="25200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6" name="TextBox 45"/>
            <p:cNvSpPr txBox="1"/>
            <p:nvPr/>
          </p:nvSpPr>
          <p:spPr>
            <a:xfrm>
              <a:off x="6754565" y="4385846"/>
              <a:ext cx="27922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Reduce Cost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17362" y="50964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Single Sign 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No 3</a:t>
            </a:r>
            <a:r>
              <a:rPr lang="en-IN" sz="1200" baseline="300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IN" sz="1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party integration required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1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Easy to use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79223" y="50964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Easy Access to all data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Makes deriving reports easy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Easy to create a personalized dashboard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22083" y="50964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Data migration done one time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No large IT team required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No dealing with multiple vendors</a:t>
            </a:r>
            <a:endParaRPr lang="en-IN" sz="120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5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0999" y="713044"/>
            <a:ext cx="533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Aggressive Adoption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3600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117815" y="2450765"/>
            <a:ext cx="280327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7+ Countries</a:t>
            </a:r>
            <a:endParaRPr lang="en-IN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Image result for countries icon 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3" y="2057400"/>
            <a:ext cx="1156063" cy="11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ofiles icon 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3821" r="4733" b="5912"/>
          <a:stretch/>
        </p:blipFill>
        <p:spPr bwMode="auto">
          <a:xfrm>
            <a:off x="701583" y="3655880"/>
            <a:ext cx="1156063" cy="11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117815" y="4050966"/>
            <a:ext cx="280327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million profiles</a:t>
            </a:r>
            <a:endParaRPr lang="en-IN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4" name="Picture 6" descr="Image result for organization icon pn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2578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133600" y="5682735"/>
            <a:ext cx="280327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23000+ organizations</a:t>
            </a:r>
            <a:endParaRPr lang="en-IN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3266136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Skolaro is a single platform with</a:t>
            </a:r>
          </a:p>
          <a:p>
            <a:pPr algn="ctr"/>
            <a:endParaRPr lang="en-IN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IN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50+ Applications</a:t>
            </a:r>
          </a:p>
          <a:p>
            <a:pPr algn="ctr"/>
            <a:endParaRPr lang="en-IN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IN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trusted world-wide</a:t>
            </a:r>
          </a:p>
        </p:txBody>
      </p:sp>
    </p:spTree>
    <p:extLst>
      <p:ext uri="{BB962C8B-B14F-4D97-AF65-F5344CB8AC3E}">
        <p14:creationId xmlns:p14="http://schemas.microsoft.com/office/powerpoint/2010/main" val="18979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0999" y="713044"/>
            <a:ext cx="533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Few Notable Clients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3600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pic>
        <p:nvPicPr>
          <p:cNvPr id="16" name="Picture 48" descr="D:\pc\Training PPT\Infographic\8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</a:blip>
          <a:srcRect/>
          <a:stretch>
            <a:fillRect/>
          </a:stretch>
        </p:blipFill>
        <p:spPr bwMode="auto">
          <a:xfrm>
            <a:off x="-35170" y="1676400"/>
            <a:ext cx="9941169" cy="50292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574430" y="1815635"/>
            <a:ext cx="2616895" cy="1080000"/>
            <a:chOff x="380999" y="1815635"/>
            <a:chExt cx="2616895" cy="1080000"/>
          </a:xfrm>
        </p:grpSpPr>
        <p:sp>
          <p:nvSpPr>
            <p:cNvPr id="3" name="Rectangle 2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26968" y="1815635"/>
            <a:ext cx="2616895" cy="1080000"/>
            <a:chOff x="3626968" y="1815635"/>
            <a:chExt cx="2616895" cy="1080000"/>
          </a:xfrm>
        </p:grpSpPr>
        <p:sp>
          <p:nvSpPr>
            <p:cNvPr id="36" name="Rectangle 35"/>
            <p:cNvSpPr/>
            <p:nvPr/>
          </p:nvSpPr>
          <p:spPr>
            <a:xfrm>
              <a:off x="4442263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/>
            <p:cNvSpPr/>
            <p:nvPr/>
          </p:nvSpPr>
          <p:spPr>
            <a:xfrm>
              <a:off x="3626968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79505" y="1815635"/>
            <a:ext cx="2616895" cy="1080000"/>
            <a:chOff x="6679505" y="1815635"/>
            <a:chExt cx="2616895" cy="1080000"/>
          </a:xfrm>
        </p:grpSpPr>
        <p:sp>
          <p:nvSpPr>
            <p:cNvPr id="40" name="Rectangle 39"/>
            <p:cNvSpPr/>
            <p:nvPr/>
          </p:nvSpPr>
          <p:spPr>
            <a:xfrm>
              <a:off x="7494800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/>
            <p:cNvSpPr/>
            <p:nvPr/>
          </p:nvSpPr>
          <p:spPr>
            <a:xfrm>
              <a:off x="6679505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4430" y="3339618"/>
            <a:ext cx="2616895" cy="1080000"/>
            <a:chOff x="380999" y="1815635"/>
            <a:chExt cx="2616895" cy="1080000"/>
          </a:xfrm>
        </p:grpSpPr>
        <p:sp>
          <p:nvSpPr>
            <p:cNvPr id="50" name="Rectangle 49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26968" y="3339618"/>
            <a:ext cx="2616895" cy="1080000"/>
            <a:chOff x="380999" y="1815635"/>
            <a:chExt cx="2616895" cy="1080000"/>
          </a:xfrm>
        </p:grpSpPr>
        <p:sp>
          <p:nvSpPr>
            <p:cNvPr id="48" name="Rectangle 47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679505" y="3339618"/>
            <a:ext cx="2616895" cy="1080000"/>
            <a:chOff x="380999" y="1815635"/>
            <a:chExt cx="2616895" cy="1080000"/>
          </a:xfrm>
        </p:grpSpPr>
        <p:sp>
          <p:nvSpPr>
            <p:cNvPr id="46" name="Rectangle 45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74430" y="4863600"/>
            <a:ext cx="2616895" cy="1080000"/>
            <a:chOff x="380999" y="1815635"/>
            <a:chExt cx="2616895" cy="1080000"/>
          </a:xfrm>
        </p:grpSpPr>
        <p:sp>
          <p:nvSpPr>
            <p:cNvPr id="60" name="Rectangle 59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26968" y="4863600"/>
            <a:ext cx="2616895" cy="1080000"/>
            <a:chOff x="380999" y="1815635"/>
            <a:chExt cx="2616895" cy="1080000"/>
          </a:xfrm>
        </p:grpSpPr>
        <p:sp>
          <p:nvSpPr>
            <p:cNvPr id="58" name="Rectangle 57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679505" y="4863600"/>
            <a:ext cx="2616895" cy="1080000"/>
            <a:chOff x="380999" y="1815635"/>
            <a:chExt cx="2616895" cy="1080000"/>
          </a:xfrm>
        </p:grpSpPr>
        <p:sp>
          <p:nvSpPr>
            <p:cNvPr id="56" name="Rectangle 55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706967" y="2223616"/>
            <a:ext cx="153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Aditya</a:t>
            </a:r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Birla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24400" y="3581400"/>
            <a:ext cx="15368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Rainbow International School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(8 Branches)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87304" y="3733800"/>
            <a:ext cx="153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YPS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00200" y="5114836"/>
            <a:ext cx="15368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Guru </a:t>
            </a:r>
            <a:r>
              <a:rPr lang="en-US" sz="1100" b="1" dirty="0" err="1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Harkishan</a:t>
            </a:r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Public School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(10 Branches)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59504" y="3664173"/>
            <a:ext cx="153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Utpal</a:t>
            </a:r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Shanghvi</a:t>
            </a:r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Global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42014" y="5198447"/>
            <a:ext cx="153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Jain International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11504" y="5198448"/>
            <a:ext cx="153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Greenwood High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28" name="Picture 4" descr="C:\Users\BUZZYEARS\Downloads\designbanner\aditya birl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 t="7475" r="4947" b="7263"/>
          <a:stretch/>
        </p:blipFill>
        <p:spPr bwMode="auto">
          <a:xfrm>
            <a:off x="3804893" y="2008571"/>
            <a:ext cx="724150" cy="6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UZZYEARS\Downloads\designbanner\YPS Patiala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5846" r="5356" b="3075"/>
          <a:stretch/>
        </p:blipFill>
        <p:spPr bwMode="auto">
          <a:xfrm>
            <a:off x="785421" y="3540119"/>
            <a:ext cx="664154" cy="6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UZZYEARS\Downloads\designbanner\ghp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8" y="5029200"/>
            <a:ext cx="692172" cy="69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UZZYEARS\Downloads\designbanner\greenwood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t="9330" r="12819" b="10000"/>
          <a:stretch/>
        </p:blipFill>
        <p:spPr bwMode="auto">
          <a:xfrm>
            <a:off x="3810000" y="5035571"/>
            <a:ext cx="684865" cy="73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UZZYEARS\Downloads\designbanner\jain-residential-International-school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5334" r="5082" b="10021"/>
          <a:stretch/>
        </p:blipFill>
        <p:spPr bwMode="auto">
          <a:xfrm>
            <a:off x="6866810" y="5059959"/>
            <a:ext cx="704769" cy="6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 descr="C:\Users\BUZZYEARS\Downloads\designbanner\shiv nadar school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7" b="15181"/>
          <a:stretch/>
        </p:blipFill>
        <p:spPr bwMode="auto">
          <a:xfrm>
            <a:off x="715495" y="2020841"/>
            <a:ext cx="797870" cy="55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1663504" y="2159913"/>
            <a:ext cx="153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Shiv </a:t>
            </a:r>
            <a:r>
              <a:rPr lang="en-US" sz="1100" b="1" dirty="0" err="1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Nadar</a:t>
            </a:r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School</a:t>
            </a:r>
          </a:p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(5 Branches)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56" y="1972767"/>
            <a:ext cx="650524" cy="73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7759504" y="2159913"/>
            <a:ext cx="153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Millennium School</a:t>
            </a:r>
          </a:p>
          <a:p>
            <a:pPr algn="ctr"/>
            <a:r>
              <a:rPr lang="en-IN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(27 Branches)</a:t>
            </a:r>
          </a:p>
        </p:txBody>
      </p:sp>
      <p:pic>
        <p:nvPicPr>
          <p:cNvPr id="69" name="Picture 5" descr="C:\Users\BUZZYEARS\Downloads\designbanner\Rainbow Pre School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16511" r="7185" b="22891"/>
          <a:stretch/>
        </p:blipFill>
        <p:spPr bwMode="auto">
          <a:xfrm>
            <a:off x="3810000" y="3562273"/>
            <a:ext cx="760034" cy="53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Image result for utpal shanghvi school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90" y="3562273"/>
            <a:ext cx="800710" cy="58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0999" y="713044"/>
            <a:ext cx="533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Few Notable Clients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3600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pic>
        <p:nvPicPr>
          <p:cNvPr id="16" name="Picture 48" descr="D:\pc\Training PPT\Infographic\8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</a:blip>
          <a:srcRect/>
          <a:stretch>
            <a:fillRect/>
          </a:stretch>
        </p:blipFill>
        <p:spPr bwMode="auto">
          <a:xfrm>
            <a:off x="-35170" y="1676400"/>
            <a:ext cx="9941169" cy="50292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574430" y="1815635"/>
            <a:ext cx="2616895" cy="1080000"/>
            <a:chOff x="380999" y="1815635"/>
            <a:chExt cx="2616895" cy="1080000"/>
          </a:xfrm>
        </p:grpSpPr>
        <p:sp>
          <p:nvSpPr>
            <p:cNvPr id="3" name="Rectangle 2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26968" y="1815635"/>
            <a:ext cx="2616895" cy="1080000"/>
            <a:chOff x="3626968" y="1815635"/>
            <a:chExt cx="2616895" cy="1080000"/>
          </a:xfrm>
        </p:grpSpPr>
        <p:sp>
          <p:nvSpPr>
            <p:cNvPr id="36" name="Rectangle 35"/>
            <p:cNvSpPr/>
            <p:nvPr/>
          </p:nvSpPr>
          <p:spPr>
            <a:xfrm>
              <a:off x="4442263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/>
            <p:cNvSpPr/>
            <p:nvPr/>
          </p:nvSpPr>
          <p:spPr>
            <a:xfrm>
              <a:off x="3626968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79505" y="1815635"/>
            <a:ext cx="2616895" cy="1080000"/>
            <a:chOff x="6679505" y="1815635"/>
            <a:chExt cx="2616895" cy="1080000"/>
          </a:xfrm>
        </p:grpSpPr>
        <p:sp>
          <p:nvSpPr>
            <p:cNvPr id="40" name="Rectangle 39"/>
            <p:cNvSpPr/>
            <p:nvPr/>
          </p:nvSpPr>
          <p:spPr>
            <a:xfrm>
              <a:off x="7494800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/>
            <p:cNvSpPr/>
            <p:nvPr/>
          </p:nvSpPr>
          <p:spPr>
            <a:xfrm>
              <a:off x="6679505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4430" y="3339618"/>
            <a:ext cx="2616895" cy="1080000"/>
            <a:chOff x="380999" y="1815635"/>
            <a:chExt cx="2616895" cy="1080000"/>
          </a:xfrm>
        </p:grpSpPr>
        <p:sp>
          <p:nvSpPr>
            <p:cNvPr id="50" name="Rectangle 49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26968" y="3339618"/>
            <a:ext cx="2616895" cy="1080000"/>
            <a:chOff x="380999" y="1815635"/>
            <a:chExt cx="2616895" cy="1080000"/>
          </a:xfrm>
        </p:grpSpPr>
        <p:sp>
          <p:nvSpPr>
            <p:cNvPr id="48" name="Rectangle 47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679505" y="3339618"/>
            <a:ext cx="2616895" cy="1080000"/>
            <a:chOff x="380999" y="1815635"/>
            <a:chExt cx="2616895" cy="1080000"/>
          </a:xfrm>
        </p:grpSpPr>
        <p:sp>
          <p:nvSpPr>
            <p:cNvPr id="46" name="Rectangle 45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74430" y="4863600"/>
            <a:ext cx="2616895" cy="1080000"/>
            <a:chOff x="380999" y="1815635"/>
            <a:chExt cx="2616895" cy="1080000"/>
          </a:xfrm>
        </p:grpSpPr>
        <p:sp>
          <p:nvSpPr>
            <p:cNvPr id="60" name="Rectangle 59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26968" y="4863600"/>
            <a:ext cx="2616895" cy="1080000"/>
            <a:chOff x="380999" y="1815635"/>
            <a:chExt cx="2616895" cy="1080000"/>
          </a:xfrm>
        </p:grpSpPr>
        <p:sp>
          <p:nvSpPr>
            <p:cNvPr id="58" name="Rectangle 57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679505" y="4863600"/>
            <a:ext cx="2616895" cy="1080000"/>
            <a:chOff x="380999" y="1815635"/>
            <a:chExt cx="2616895" cy="1080000"/>
          </a:xfrm>
        </p:grpSpPr>
        <p:sp>
          <p:nvSpPr>
            <p:cNvPr id="56" name="Rectangle 55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646904" y="3679309"/>
            <a:ext cx="153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Angels Paradise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06967" y="2140191"/>
            <a:ext cx="153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Nahar</a:t>
            </a:r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International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06967" y="5198448"/>
            <a:ext cx="153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Indus International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37181" y="2138977"/>
            <a:ext cx="153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Lexicon International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59504" y="2138976"/>
            <a:ext cx="153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Paul George Global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0" name="Picture 2" descr="C:\Users\BUZZYEARS\Downloads\designbanner\lexico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2860" r="8303" b="4222"/>
          <a:stretch/>
        </p:blipFill>
        <p:spPr bwMode="auto">
          <a:xfrm>
            <a:off x="777411" y="1992816"/>
            <a:ext cx="674038" cy="7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711504" y="3748813"/>
            <a:ext cx="153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Pinnacle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42014" y="5283085"/>
            <a:ext cx="153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Indus World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52548" y="5272795"/>
            <a:ext cx="153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St. Andrews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1" name="Picture 3" descr="C:\Users\BUZZYEARS\Downloads\designbanner\Nahar International schoo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26886" r="34182" b="24135"/>
          <a:stretch/>
        </p:blipFill>
        <p:spPr bwMode="auto">
          <a:xfrm>
            <a:off x="3879958" y="1981132"/>
            <a:ext cx="598629" cy="7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UZZYEARS\Downloads\designbanner\Paul George Global School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19308" r="11603" b="23843"/>
          <a:stretch/>
        </p:blipFill>
        <p:spPr bwMode="auto">
          <a:xfrm>
            <a:off x="6835353" y="2075829"/>
            <a:ext cx="780279" cy="5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UZZYEARS\Downloads\designbanner\Pinnacle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5" t="9090" r="20686" b="7709"/>
          <a:stretch/>
        </p:blipFill>
        <p:spPr bwMode="auto">
          <a:xfrm>
            <a:off x="3886200" y="3505200"/>
            <a:ext cx="575481" cy="7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UZZYEARS\Downloads\designbanner\st.-andrews-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146" r="5408" b="3123"/>
          <a:stretch/>
        </p:blipFill>
        <p:spPr bwMode="auto">
          <a:xfrm>
            <a:off x="786774" y="5066266"/>
            <a:ext cx="655312" cy="6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Indus Internatio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60" name="Picture 12" descr="https://gm1.ggpht.com/g2MJ8runEIlh5U-o93yPOfZoZp8BkhhS5maQBtCLe8o0HD1nPyWXznBL7QWEbly-Kp6A3YL5LQyBzJnrNSyL5nPcaJjqfR2_9q5QcXhFXtNkJ2xQuhd0IuKTrZptD7OkwWGGWg0eykiobmrpX58jykc06shK-yLXcwJMwNAtmXyrfNA73MD7yhVuqv4CIVQeqgxoUOWMo83E1CNtb_0qE9eCXi2-cfXFh1dvzdWT61B0q3VUeBWrNu5chv0M9FpENfPqBIS9D_D1PRwuoW3IE3W6SmSLUjclP12IHgbHcPo2KNH3NDmyCv-iI_7mPauFWQfQ_bQzUUPRcuQRGoHKsxoes13hoFMcrQR_m4Lja4IoknNOenNU-EXK6d6aK_YIP13N2IbpvMKacZl5aenbt0MWGHvZhgu5w1LlG7u8But9nSx9J6gbn1l9zf69dEHv2g9N9mgtwuWmRCEQ8UpJDjMtJAFLnPwzmbBYjOzTYO9o2bk9p6Cr1_e3jwRm4gsEL31zQ90uCb2a1T7PPtBhY4a4Y55ygxwVKfHApQoEd9pgWiDQoFleTuAEqEU4OqvbYQ4gFyZcOHhJJeDKwcm7CFYiBQQsQwmk-cQpnhrxFvgo2ORzDYsXt7w1YAeOhPBHC6_WVL-U-vAXHUoxQpkThsfQqHCmvuv7XGrJi9ltPmz3L010Sz3-NZ9SkChnO7bLC_6xGQTybdWxbh1PIUfMvWiWBatf4Z5hsnvJEWXvsvjpDgG4q1jwgiHIZtHeEg=s0-l75-ft-l75-ft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17977" r="9800" b="29690"/>
          <a:stretch/>
        </p:blipFill>
        <p:spPr bwMode="auto">
          <a:xfrm>
            <a:off x="3791154" y="5135316"/>
            <a:ext cx="776235" cy="4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gm1.ggpht.com/vbLxwc-o3So3PpdG0WcZgw6fjbnxygQpLq2yWtcuw1fA-eHskITOUd0OqUFu4-RRNTuvlWzclrWfE3LpTxIC5Tk_hDyN7xFZj9Cz6eF9Jv4z0qEZZbNkXUPcPsrdzShD8izptHasbVnerQMxP_DuVfsvm4cuZ-C3D6dFl3iVJ2HvWlzlXrcVMNJ2jZUtavp8h31lOETNB7HEkrz_kviwQ7XOW4rSmpYmV97pxy4EwiSN7oIv1XIwjMC0ZG_Dp4pNNUCXh8I1MrmEhu6tOQOI23XElwsnyGIRkPQkVjQ1LuFwfFIaGtgpYUjIUF4P4tp8fxL3DtZapyhScLV1CllWyng55tQEo_3UEiaLZeWtFjGs0-mY84B5YXjR4suff6gHl5edxWVPa1_iFGL1KHxPRDuTo2QYyKJtAlhEOCd7GpsLFtkTEFcEl5AQI5RBi3OL-94-eZqPYIDlIXsg8Rlefzbu_uoOPmL880JFDSd3xprYOrFjFF-m_yEQZMUtm-vQyf0L6dCh1BZqiLXrgLQQ_szrj1ODb8RXIrlbrr6ApxqgB2aLnEZO5rfRfyPJ6PDFkK8sMGJ_FHRYt2dotwh_9Q_H2lBJKpY8gHE62PvZTsVkkyREKQQNNIWzPyUHhEGDCXhe5eaJu0aOjx4dWUlWasCu0Xp6iQt5BJ2DHT566kZ7vbsXfr_wTWSBPfrl5t-4fQfijEB1D-4OD83-j2hVITJg7sJpTBxYzBsEaLLLxW6rCGzAWe_KoPhVLy7dhE4=s0-l75-ft-l75-ft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 t="30010" r="9717" b="34995"/>
          <a:stretch/>
        </p:blipFill>
        <p:spPr bwMode="auto">
          <a:xfrm>
            <a:off x="6767481" y="5191729"/>
            <a:ext cx="916022" cy="3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Users\BUZZYEARS\Downloads\designbanner\dps 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t="4628" r="15749" b="4475"/>
          <a:stretch/>
        </p:blipFill>
        <p:spPr bwMode="auto">
          <a:xfrm>
            <a:off x="6928985" y="3449229"/>
            <a:ext cx="581040" cy="7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7772400" y="3733800"/>
            <a:ext cx="153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Delhi Public School</a:t>
            </a:r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8" name="Picture 7" descr="C:\Users\BUZZYEARS\Downloads\designbanner\Angel paradise school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 t="5421" r="25908" b="5404"/>
          <a:stretch/>
        </p:blipFill>
        <p:spPr bwMode="auto">
          <a:xfrm>
            <a:off x="872939" y="3472528"/>
            <a:ext cx="516786" cy="8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9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0999" y="713044"/>
            <a:ext cx="629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Few Notable Clients (International)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5496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pic>
        <p:nvPicPr>
          <p:cNvPr id="16" name="Picture 48" descr="D:\pc\Training PPT\Infographic\8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</a:blip>
          <a:srcRect/>
          <a:stretch>
            <a:fillRect/>
          </a:stretch>
        </p:blipFill>
        <p:spPr bwMode="auto">
          <a:xfrm>
            <a:off x="-35170" y="1752600"/>
            <a:ext cx="9941169" cy="50292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574430" y="1815635"/>
            <a:ext cx="2616895" cy="1080000"/>
            <a:chOff x="380999" y="1815635"/>
            <a:chExt cx="2616895" cy="1080000"/>
          </a:xfrm>
        </p:grpSpPr>
        <p:sp>
          <p:nvSpPr>
            <p:cNvPr id="3" name="Rectangle 2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26968" y="1815635"/>
            <a:ext cx="2616895" cy="1080000"/>
            <a:chOff x="3626968" y="1815635"/>
            <a:chExt cx="2616895" cy="1080000"/>
          </a:xfrm>
        </p:grpSpPr>
        <p:sp>
          <p:nvSpPr>
            <p:cNvPr id="36" name="Rectangle 35"/>
            <p:cNvSpPr/>
            <p:nvPr/>
          </p:nvSpPr>
          <p:spPr>
            <a:xfrm>
              <a:off x="4442263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/>
            <p:cNvSpPr/>
            <p:nvPr/>
          </p:nvSpPr>
          <p:spPr>
            <a:xfrm>
              <a:off x="3626968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79505" y="1815635"/>
            <a:ext cx="2616895" cy="1080000"/>
            <a:chOff x="6679505" y="1815635"/>
            <a:chExt cx="2616895" cy="1080000"/>
          </a:xfrm>
        </p:grpSpPr>
        <p:sp>
          <p:nvSpPr>
            <p:cNvPr id="40" name="Rectangle 39"/>
            <p:cNvSpPr/>
            <p:nvPr/>
          </p:nvSpPr>
          <p:spPr>
            <a:xfrm>
              <a:off x="7494800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/>
            <p:cNvSpPr/>
            <p:nvPr/>
          </p:nvSpPr>
          <p:spPr>
            <a:xfrm>
              <a:off x="6679505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4430" y="3339618"/>
            <a:ext cx="2616895" cy="1080000"/>
            <a:chOff x="380999" y="1815635"/>
            <a:chExt cx="2616895" cy="1080000"/>
          </a:xfrm>
        </p:grpSpPr>
        <p:sp>
          <p:nvSpPr>
            <p:cNvPr id="50" name="Rectangle 49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26968" y="3339618"/>
            <a:ext cx="2616895" cy="1080000"/>
            <a:chOff x="380999" y="1815635"/>
            <a:chExt cx="2616895" cy="1080000"/>
          </a:xfrm>
        </p:grpSpPr>
        <p:sp>
          <p:nvSpPr>
            <p:cNvPr id="48" name="Rectangle 47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679505" y="3339618"/>
            <a:ext cx="2616895" cy="1080000"/>
            <a:chOff x="380999" y="1815635"/>
            <a:chExt cx="2616895" cy="1080000"/>
          </a:xfrm>
        </p:grpSpPr>
        <p:sp>
          <p:nvSpPr>
            <p:cNvPr id="46" name="Rectangle 45"/>
            <p:cNvSpPr/>
            <p:nvPr/>
          </p:nvSpPr>
          <p:spPr>
            <a:xfrm>
              <a:off x="1196294" y="2027975"/>
              <a:ext cx="1801600" cy="655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/>
            <p:cNvSpPr/>
            <p:nvPr/>
          </p:nvSpPr>
          <p:spPr>
            <a:xfrm>
              <a:off x="380999" y="181563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646904" y="3679309"/>
            <a:ext cx="153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06967" y="5198448"/>
            <a:ext cx="153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37181" y="2138977"/>
            <a:ext cx="1536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1100" b="1" dirty="0">
              <a:solidFill>
                <a:schemeClr val="tx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AutoShape 10" descr="Indus Internatio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9" name="Picture 68" descr="Image result for Al-Manahil-Private-School,-Al-Ain,-UA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8693" r="23029" b="30281"/>
          <a:stretch>
            <a:fillRect/>
          </a:stretch>
        </p:blipFill>
        <p:spPr bwMode="auto">
          <a:xfrm>
            <a:off x="811213" y="1988128"/>
            <a:ext cx="63658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1" name="Picture 70" descr="Image result for Delhi-Private-School,-Ras-Al-Khaimah,-UAE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3737" r="71619" b="4201"/>
          <a:stretch>
            <a:fillRect/>
          </a:stretch>
        </p:blipFill>
        <p:spPr bwMode="auto">
          <a:xfrm>
            <a:off x="3820893" y="1996861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3" name="Picture 72" descr="C:\Users\BUZZYEARS\Desktop\downloa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2509" r="11803" b="2463"/>
          <a:stretch>
            <a:fillRect/>
          </a:stretch>
        </p:blipFill>
        <p:spPr bwMode="auto">
          <a:xfrm>
            <a:off x="6894316" y="2032343"/>
            <a:ext cx="652327" cy="65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4" name="Picture 73" descr="C:\Users\BUZZYEARS\Downloads\reregardingrequirementofschoollogos\The-Indian-School,-Ras-Al-Khaimah,-UA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1" y="3511296"/>
            <a:ext cx="706617" cy="70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6" name="Picture 75" descr="Image result for Hay-Al-Sharooq-International-School,-Sur,-Oman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r="61577"/>
          <a:stretch>
            <a:fillRect/>
          </a:stretch>
        </p:blipFill>
        <p:spPr bwMode="auto">
          <a:xfrm>
            <a:off x="3743105" y="3466920"/>
            <a:ext cx="8477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7" name="Picture 76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7" t="3757" r="17714" b="28400"/>
          <a:stretch>
            <a:fillRect/>
          </a:stretch>
        </p:blipFill>
        <p:spPr bwMode="auto">
          <a:xfrm>
            <a:off x="6899590" y="3567113"/>
            <a:ext cx="6858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8" name="TextBox 64"/>
          <p:cNvSpPr>
            <a:spLocks noChangeArrowheads="1"/>
          </p:cNvSpPr>
          <p:nvPr/>
        </p:nvSpPr>
        <p:spPr bwMode="auto">
          <a:xfrm>
            <a:off x="1663700" y="2160588"/>
            <a:ext cx="1536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9pPr>
          </a:lstStyle>
          <a:p>
            <a:pPr algn="ctr"/>
            <a:r>
              <a:rPr lang="en-US" sz="1100" b="1" dirty="0">
                <a:solidFill>
                  <a:schemeClr val="tx2"/>
                </a:solidFill>
                <a:latin typeface="Arial" charset="0"/>
                <a:cs typeface="Arial" charset="0"/>
              </a:rPr>
              <a:t>Al-</a:t>
            </a:r>
            <a:r>
              <a:rPr lang="en-US" sz="11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Manahil</a:t>
            </a:r>
            <a:r>
              <a:rPr lang="en-US" sz="1100" b="1" dirty="0">
                <a:solidFill>
                  <a:schemeClr val="tx2"/>
                </a:solidFill>
                <a:latin typeface="Arial" charset="0"/>
                <a:cs typeface="Arial" charset="0"/>
              </a:rPr>
              <a:t>-Private-School,-Al-</a:t>
            </a:r>
            <a:r>
              <a:rPr lang="en-US" sz="11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Ain</a:t>
            </a:r>
            <a:r>
              <a:rPr lang="en-US" sz="1100" b="1" dirty="0">
                <a:solidFill>
                  <a:schemeClr val="tx2"/>
                </a:solidFill>
                <a:latin typeface="Arial" charset="0"/>
                <a:cs typeface="Arial" charset="0"/>
              </a:rPr>
              <a:t>,-UAE</a:t>
            </a:r>
            <a:endParaRPr lang="en-IN" sz="11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TextBox 51"/>
          <p:cNvSpPr>
            <a:spLocks noChangeArrowheads="1"/>
          </p:cNvSpPr>
          <p:nvPr/>
        </p:nvSpPr>
        <p:spPr bwMode="auto">
          <a:xfrm>
            <a:off x="4635500" y="2066925"/>
            <a:ext cx="1536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9pPr>
          </a:lstStyle>
          <a:p>
            <a:pPr algn="ctr"/>
            <a:r>
              <a:rPr lang="en-US" sz="1100" b="1" dirty="0">
                <a:solidFill>
                  <a:schemeClr val="tx2"/>
                </a:solidFill>
                <a:latin typeface="Arial" charset="0"/>
                <a:cs typeface="Arial" charset="0"/>
              </a:rPr>
              <a:t>Delhi-Private-School,-</a:t>
            </a:r>
            <a:r>
              <a:rPr lang="en-US" sz="11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Ras</a:t>
            </a:r>
            <a:r>
              <a:rPr lang="en-US" sz="1100" b="1" dirty="0">
                <a:solidFill>
                  <a:schemeClr val="tx2"/>
                </a:solidFill>
                <a:latin typeface="Arial" charset="0"/>
                <a:cs typeface="Arial" charset="0"/>
              </a:rPr>
              <a:t>-Al-</a:t>
            </a:r>
            <a:r>
              <a:rPr lang="en-US" sz="11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Khaimah</a:t>
            </a:r>
            <a:r>
              <a:rPr lang="en-US" sz="1100" b="1" dirty="0">
                <a:solidFill>
                  <a:schemeClr val="tx2"/>
                </a:solidFill>
                <a:latin typeface="Arial" charset="0"/>
                <a:cs typeface="Arial" charset="0"/>
              </a:rPr>
              <a:t>,-UAE</a:t>
            </a:r>
            <a:endParaRPr lang="en-IN" sz="11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TextBox 63"/>
          <p:cNvSpPr>
            <a:spLocks noChangeArrowheads="1"/>
          </p:cNvSpPr>
          <p:nvPr/>
        </p:nvSpPr>
        <p:spPr bwMode="auto">
          <a:xfrm>
            <a:off x="7772400" y="2057400"/>
            <a:ext cx="1536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9pPr>
          </a:lstStyle>
          <a:p>
            <a:pPr algn="ctr"/>
            <a:r>
              <a:rPr lang="en-US" sz="11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A'soud</a:t>
            </a:r>
            <a:r>
              <a:rPr lang="en-US" sz="1100" b="1" dirty="0">
                <a:solidFill>
                  <a:schemeClr val="tx2"/>
                </a:solidFill>
                <a:latin typeface="Arial" charset="0"/>
                <a:cs typeface="Arial" charset="0"/>
              </a:rPr>
              <a:t>-Global-School--Muscat,-Oman</a:t>
            </a:r>
            <a:endParaRPr lang="en-IN" sz="11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TextBox 83"/>
          <p:cNvSpPr>
            <a:spLocks noChangeArrowheads="1"/>
          </p:cNvSpPr>
          <p:nvPr/>
        </p:nvSpPr>
        <p:spPr bwMode="auto">
          <a:xfrm>
            <a:off x="1676400" y="3581400"/>
            <a:ext cx="1536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9pPr>
          </a:lstStyle>
          <a:p>
            <a:pPr algn="ctr"/>
            <a:r>
              <a:rPr lang="en-US" sz="1100" b="1" dirty="0">
                <a:solidFill>
                  <a:schemeClr val="tx2"/>
                </a:solidFill>
                <a:latin typeface="Arial" charset="0"/>
                <a:cs typeface="Arial" charset="0"/>
              </a:rPr>
              <a:t>The-Indian-School,-</a:t>
            </a:r>
            <a:r>
              <a:rPr lang="en-US" sz="11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Ras</a:t>
            </a:r>
            <a:r>
              <a:rPr lang="en-US" sz="1100" b="1" dirty="0">
                <a:solidFill>
                  <a:schemeClr val="tx2"/>
                </a:solidFill>
                <a:latin typeface="Arial" charset="0"/>
                <a:cs typeface="Arial" charset="0"/>
              </a:rPr>
              <a:t>-Al-</a:t>
            </a:r>
            <a:r>
              <a:rPr lang="en-US" sz="11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Khaimah</a:t>
            </a:r>
            <a:r>
              <a:rPr lang="en-US" sz="1100" b="1" dirty="0">
                <a:solidFill>
                  <a:schemeClr val="tx2"/>
                </a:solidFill>
                <a:latin typeface="Arial" charset="0"/>
                <a:cs typeface="Arial" charset="0"/>
              </a:rPr>
              <a:t>,-UAE</a:t>
            </a:r>
            <a:endParaRPr lang="en-IN" sz="11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TextBox 69"/>
          <p:cNvSpPr>
            <a:spLocks noChangeArrowheads="1"/>
          </p:cNvSpPr>
          <p:nvPr/>
        </p:nvSpPr>
        <p:spPr bwMode="auto">
          <a:xfrm>
            <a:off x="4711700" y="3590925"/>
            <a:ext cx="1536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9pPr>
          </a:lstStyle>
          <a:p>
            <a:pPr algn="ctr"/>
            <a:r>
              <a:rPr lang="en-US" sz="1100" b="1">
                <a:solidFill>
                  <a:schemeClr val="tx2"/>
                </a:solidFill>
                <a:latin typeface="Arial" charset="0"/>
                <a:cs typeface="Arial" charset="0"/>
              </a:rPr>
              <a:t>Hay-Al-Sharooq-International-School,-Sur,-Oman</a:t>
            </a:r>
            <a:endParaRPr lang="en-IN" sz="11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TextBox 66"/>
          <p:cNvSpPr>
            <a:spLocks noChangeArrowheads="1"/>
          </p:cNvSpPr>
          <p:nvPr/>
        </p:nvSpPr>
        <p:spPr bwMode="auto">
          <a:xfrm>
            <a:off x="7835900" y="3590925"/>
            <a:ext cx="1536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Calibri" charset="0"/>
              </a:defRPr>
            </a:lvl9pPr>
          </a:lstStyle>
          <a:p>
            <a:pPr algn="ctr"/>
            <a:r>
              <a:rPr lang="en-US" sz="1100" b="1">
                <a:solidFill>
                  <a:schemeClr val="tx2"/>
                </a:solidFill>
                <a:latin typeface="Arial" charset="0"/>
                <a:cs typeface="Arial" charset="0"/>
              </a:rPr>
              <a:t>Horizons-Kids-Nursery---Muscat,-Oman</a:t>
            </a:r>
            <a:endParaRPr lang="en-IN" sz="11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6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0998" y="713044"/>
            <a:ext cx="609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Centralised Integrated View </a:t>
            </a:r>
            <a:r>
              <a:rPr lang="en-IN" sz="1400" b="1" dirty="0">
                <a:solidFill>
                  <a:schemeClr val="bg1"/>
                </a:solidFill>
                <a:latin typeface="Californian FB" pitchFamily="18" charset="0"/>
              </a:rPr>
              <a:t>(Chain Schools)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5976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845990" y="1600200"/>
            <a:ext cx="1439069" cy="1159940"/>
            <a:chOff x="845990" y="1600200"/>
            <a:chExt cx="1439069" cy="1159940"/>
          </a:xfrm>
        </p:grpSpPr>
        <p:pic>
          <p:nvPicPr>
            <p:cNvPr id="4100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61" b="10618"/>
            <a:stretch/>
          </p:blipFill>
          <p:spPr bwMode="auto">
            <a:xfrm>
              <a:off x="1028995" y="1600200"/>
              <a:ext cx="1073057" cy="893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845990" y="2498530"/>
              <a:ext cx="1439069" cy="26161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School 1</a:t>
              </a:r>
              <a:endParaRPr lang="en-IN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5990" y="3127498"/>
            <a:ext cx="1439069" cy="1154677"/>
            <a:chOff x="845990" y="3127498"/>
            <a:chExt cx="1439069" cy="1154677"/>
          </a:xfrm>
        </p:grpSpPr>
        <p:pic>
          <p:nvPicPr>
            <p:cNvPr id="2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61" b="10618"/>
            <a:stretch/>
          </p:blipFill>
          <p:spPr bwMode="auto">
            <a:xfrm>
              <a:off x="1028995" y="3127498"/>
              <a:ext cx="1073057" cy="893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45990" y="4020565"/>
              <a:ext cx="1439069" cy="26161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School 2</a:t>
              </a:r>
              <a:endParaRPr lang="en-IN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5990" y="4654796"/>
            <a:ext cx="1439069" cy="1156926"/>
            <a:chOff x="845990" y="4654796"/>
            <a:chExt cx="1439069" cy="1156926"/>
          </a:xfrm>
        </p:grpSpPr>
        <p:pic>
          <p:nvPicPr>
            <p:cNvPr id="29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61" b="10618"/>
            <a:stretch/>
          </p:blipFill>
          <p:spPr bwMode="auto">
            <a:xfrm>
              <a:off x="1028995" y="4654796"/>
              <a:ext cx="1073057" cy="893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845990" y="5550112"/>
              <a:ext cx="1439069" cy="26161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School 3</a:t>
              </a:r>
              <a:endParaRPr lang="en-IN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07971" y="2962345"/>
            <a:ext cx="1648739" cy="1469506"/>
            <a:chOff x="7918857" y="3127498"/>
            <a:chExt cx="1648739" cy="1469506"/>
          </a:xfrm>
        </p:grpSpPr>
        <p:pic>
          <p:nvPicPr>
            <p:cNvPr id="4106" name="Picture 10" descr="Related image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6" t="7216" r="10805" b="5121"/>
            <a:stretch/>
          </p:blipFill>
          <p:spPr bwMode="auto">
            <a:xfrm>
              <a:off x="8293391" y="3127498"/>
              <a:ext cx="899670" cy="1173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918857" y="4335394"/>
              <a:ext cx="1648739" cy="26161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CEO, Trustee</a:t>
              </a:r>
              <a:endParaRPr lang="en-IN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-35170" y="6105436"/>
            <a:ext cx="9941170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management gets the instant reports of all the schools related to academics and administration.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 time data mining, updating &amp; comparison helps the management to make future strategies for their organization.</a:t>
            </a:r>
            <a:endParaRPr lang="en-IN" sz="11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69253" y="2927698"/>
            <a:ext cx="1865411" cy="1538800"/>
            <a:chOff x="4154389" y="3533505"/>
            <a:chExt cx="1865411" cy="1538800"/>
          </a:xfrm>
        </p:grpSpPr>
        <p:pic>
          <p:nvPicPr>
            <p:cNvPr id="4102" name="Picture 6" descr="Image result for cloud server 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9" b="11630"/>
            <a:stretch/>
          </p:blipFill>
          <p:spPr bwMode="auto">
            <a:xfrm>
              <a:off x="4450194" y="3533505"/>
              <a:ext cx="1273800" cy="983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154389" y="4641418"/>
              <a:ext cx="1865411" cy="43088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Centralized data for all schools on cloud</a:t>
              </a:r>
              <a:endParaRPr lang="en-IN" sz="1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V="1">
            <a:off x="6571196" y="3655801"/>
            <a:ext cx="1201204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6351458" y="3738395"/>
            <a:ext cx="1201204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810538" y="3664664"/>
            <a:ext cx="1201204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2590800" y="3747258"/>
            <a:ext cx="1201204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181650" flipV="1">
            <a:off x="2845670" y="2659636"/>
            <a:ext cx="1201204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181650" flipH="1" flipV="1">
            <a:off x="2610952" y="2663348"/>
            <a:ext cx="1201204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20418350" flipH="1" flipV="1">
            <a:off x="2610951" y="4933105"/>
            <a:ext cx="1201204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20418350" flipV="1">
            <a:off x="2845669" y="4936817"/>
            <a:ext cx="1201204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2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600"/>
                            </p:stCondLst>
                            <p:childTnLst>
                              <p:par>
                                <p:cTn id="90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0998" y="713044"/>
            <a:ext cx="609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For Group of Institutions</a:t>
            </a:r>
            <a:endParaRPr lang="en-IN" sz="1400" b="1" dirty="0">
              <a:solidFill>
                <a:schemeClr val="bg1"/>
              </a:solidFill>
              <a:latin typeface="Californian FB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4176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54724" y="1611868"/>
            <a:ext cx="917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Hierarchy Based Information</a:t>
            </a:r>
          </a:p>
        </p:txBody>
      </p:sp>
      <p:pic>
        <p:nvPicPr>
          <p:cNvPr id="8200" name="Picture 8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r="2892" b="2538"/>
          <a:stretch/>
        </p:blipFill>
        <p:spPr bwMode="auto">
          <a:xfrm>
            <a:off x="7924800" y="3309140"/>
            <a:ext cx="1182774" cy="12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Related image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1" b="10618"/>
          <a:stretch/>
        </p:blipFill>
        <p:spPr bwMode="auto">
          <a:xfrm>
            <a:off x="801385" y="3298928"/>
            <a:ext cx="1484615" cy="12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1" b="10618"/>
          <a:stretch/>
        </p:blipFill>
        <p:spPr bwMode="auto">
          <a:xfrm>
            <a:off x="2050157" y="4897447"/>
            <a:ext cx="786571" cy="65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1" b="10618"/>
          <a:stretch/>
        </p:blipFill>
        <p:spPr bwMode="auto">
          <a:xfrm>
            <a:off x="2050157" y="5825717"/>
            <a:ext cx="786571" cy="65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Related image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r="2892" b="2538"/>
          <a:stretch/>
        </p:blipFill>
        <p:spPr bwMode="auto">
          <a:xfrm>
            <a:off x="7629106" y="4918419"/>
            <a:ext cx="591387" cy="6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Related image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r="2892" b="2538"/>
          <a:stretch/>
        </p:blipFill>
        <p:spPr bwMode="auto">
          <a:xfrm>
            <a:off x="7629105" y="5846689"/>
            <a:ext cx="591387" cy="6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050156" y="5538975"/>
            <a:ext cx="78657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 1</a:t>
            </a:r>
            <a:endParaRPr lang="en-IN" sz="1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50157" y="6459379"/>
            <a:ext cx="78657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 2</a:t>
            </a:r>
            <a:endParaRPr lang="en-IN" sz="1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31513" y="5538975"/>
            <a:ext cx="78657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Nursery 1</a:t>
            </a:r>
            <a:endParaRPr lang="en-IN" sz="1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31514" y="6459379"/>
            <a:ext cx="78657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Nursery 2</a:t>
            </a:r>
            <a:endParaRPr lang="en-IN" sz="1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1385" y="4534519"/>
            <a:ext cx="14846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Schools</a:t>
            </a:r>
            <a:endParaRPr lang="en-IN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73879" y="4533030"/>
            <a:ext cx="14846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Nursery</a:t>
            </a:r>
            <a:endParaRPr lang="en-IN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63092" y="2123082"/>
            <a:ext cx="1484615" cy="1978724"/>
            <a:chOff x="4363092" y="2123082"/>
            <a:chExt cx="1484615" cy="1978724"/>
          </a:xfrm>
        </p:grpSpPr>
        <p:pic>
          <p:nvPicPr>
            <p:cNvPr id="8196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7" r="14370"/>
            <a:stretch/>
          </p:blipFill>
          <p:spPr bwMode="auto">
            <a:xfrm>
              <a:off x="4520762" y="2123082"/>
              <a:ext cx="1169276" cy="164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4363092" y="3794029"/>
              <a:ext cx="14846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Head Office</a:t>
              </a:r>
              <a:endParaRPr lang="en-IN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rot="1181650" flipV="1">
            <a:off x="6380681" y="3821640"/>
            <a:ext cx="1201204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181650" flipH="1" flipV="1">
            <a:off x="6145963" y="3825352"/>
            <a:ext cx="1201204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20418350" flipH="1" flipV="1">
            <a:off x="2543312" y="3743878"/>
            <a:ext cx="1201204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20418350" flipV="1">
            <a:off x="2778030" y="3747590"/>
            <a:ext cx="1201204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295400" y="4958682"/>
            <a:ext cx="36000" cy="15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ectangle 71"/>
          <p:cNvSpPr/>
          <p:nvPr/>
        </p:nvSpPr>
        <p:spPr>
          <a:xfrm>
            <a:off x="8955600" y="4958682"/>
            <a:ext cx="36000" cy="15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Rectangle 72"/>
          <p:cNvSpPr/>
          <p:nvPr/>
        </p:nvSpPr>
        <p:spPr>
          <a:xfrm rot="5400000">
            <a:off x="1682837" y="5255058"/>
            <a:ext cx="36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ectangle 73"/>
          <p:cNvSpPr/>
          <p:nvPr/>
        </p:nvSpPr>
        <p:spPr>
          <a:xfrm rot="5400000">
            <a:off x="1682837" y="6190525"/>
            <a:ext cx="36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Rectangle 74"/>
          <p:cNvSpPr/>
          <p:nvPr/>
        </p:nvSpPr>
        <p:spPr>
          <a:xfrm rot="5400000">
            <a:off x="8613363" y="5219058"/>
            <a:ext cx="36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ectangle 75"/>
          <p:cNvSpPr/>
          <p:nvPr/>
        </p:nvSpPr>
        <p:spPr>
          <a:xfrm rot="5400000">
            <a:off x="8613363" y="6154525"/>
            <a:ext cx="36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14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5" grpId="0"/>
      <p:bldP spid="56" grpId="0"/>
      <p:bldP spid="57" grpId="0"/>
      <p:bldP spid="63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0998" y="713044"/>
            <a:ext cx="609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Statistics &amp; Analytics Dashboards</a:t>
            </a:r>
            <a:endParaRPr lang="en-IN" sz="1400" b="1" dirty="0">
              <a:solidFill>
                <a:schemeClr val="bg1"/>
              </a:solidFill>
              <a:latin typeface="Californian FB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547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65732944"/>
              </p:ext>
            </p:extLst>
          </p:nvPr>
        </p:nvGraphicFramePr>
        <p:xfrm>
          <a:off x="343987" y="1906489"/>
          <a:ext cx="4456613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20368768"/>
              </p:ext>
            </p:extLst>
          </p:nvPr>
        </p:nvGraphicFramePr>
        <p:xfrm>
          <a:off x="5257800" y="3431977"/>
          <a:ext cx="4152460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47000" y="4721423"/>
            <a:ext cx="4125000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Student related reports like - Daily attendance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57800" y="2971800"/>
            <a:ext cx="4311048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Fee related reports like – Fee defaulters (monthly)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18878" y="2038800"/>
            <a:ext cx="36000" cy="36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5807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0998" y="713044"/>
            <a:ext cx="609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Statistics &amp; Analytics Dashboards</a:t>
            </a:r>
            <a:endParaRPr lang="en-IN" sz="1400" b="1" dirty="0">
              <a:solidFill>
                <a:schemeClr val="bg1"/>
              </a:solidFill>
              <a:latin typeface="Californian FB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547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27784917"/>
              </p:ext>
            </p:extLst>
          </p:nvPr>
        </p:nvGraphicFramePr>
        <p:xfrm>
          <a:off x="5257800" y="3431977"/>
          <a:ext cx="4152460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52400" y="4721423"/>
            <a:ext cx="4572000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Lead related reports like – Lead Conversion By Source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57800" y="2971800"/>
            <a:ext cx="4311048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Lead related reports like – Leads By Source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18878" y="2038800"/>
            <a:ext cx="36000" cy="36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86846135"/>
              </p:ext>
            </p:extLst>
          </p:nvPr>
        </p:nvGraphicFramePr>
        <p:xfrm>
          <a:off x="154576" y="1784375"/>
          <a:ext cx="4569823" cy="280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91324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0998" y="713044"/>
            <a:ext cx="609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Save with Skolaro</a:t>
            </a:r>
            <a:endParaRPr lang="en-IN" sz="1400" b="1" dirty="0">
              <a:solidFill>
                <a:schemeClr val="bg1"/>
              </a:solidFill>
              <a:latin typeface="Californian FB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3456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pic>
        <p:nvPicPr>
          <p:cNvPr id="15362" name="Picture 2" descr="http://www.clker.com/cliparts/f/I/u/H/t/X/globe-green-h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4343400" cy="50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2627" y="2743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all digital reports and save your costing on paper and promote Green Environment with us.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3514" y="38055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“Go Green, Go Paperless”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2627" y="432434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Skolaro Cloud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147991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391400" y="1364105"/>
            <a:ext cx="2059269" cy="4129790"/>
            <a:chOff x="7391400" y="1364105"/>
            <a:chExt cx="2059269" cy="4129790"/>
          </a:xfrm>
        </p:grpSpPr>
        <p:grpSp>
          <p:nvGrpSpPr>
            <p:cNvPr id="11" name="Group 10"/>
            <p:cNvGrpSpPr/>
            <p:nvPr/>
          </p:nvGrpSpPr>
          <p:grpSpPr>
            <a:xfrm>
              <a:off x="7391400" y="1364105"/>
              <a:ext cx="2059269" cy="4129790"/>
              <a:chOff x="761065" y="1326005"/>
              <a:chExt cx="2059269" cy="412979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Left"/>
              <a:lightRig rig="threePt" dir="t"/>
            </a:scene3d>
          </p:grpSpPr>
          <p:sp>
            <p:nvSpPr>
              <p:cNvPr id="12" name="Rectangle 11"/>
              <p:cNvSpPr/>
              <p:nvPr/>
            </p:nvSpPr>
            <p:spPr>
              <a:xfrm>
                <a:off x="838200" y="1600200"/>
                <a:ext cx="1905000" cy="3581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3" name="Picture 10" descr="Image result for smartphone 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89" t="3288" r="18894" b="2684"/>
              <a:stretch/>
            </p:blipFill>
            <p:spPr bwMode="auto">
              <a:xfrm>
                <a:off x="761065" y="1326005"/>
                <a:ext cx="2059269" cy="4129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1" descr="C:\Users\BUZZYEARS\Downloads\Logo-Skolaro-Copy-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7" t="10601" r="4139" b="18353"/>
            <a:stretch/>
          </p:blipFill>
          <p:spPr bwMode="auto">
            <a:xfrm>
              <a:off x="7897581" y="3024004"/>
              <a:ext cx="1046908" cy="732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81000" y="71304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About 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1886051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SKOLARO is based out of California and is a One-Stop Integrated Solution for all software needs for Schools and School Chains. </a:t>
            </a: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It is an Ultimate Integrated Solution for all software needs for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Schools. Skolaro provides a collaborative platform to schools, colleges and vocational institutes to administer educational institutions and, sharing knowledge between students and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educators across the world.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36265"/>
            <a:ext cx="2160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73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" y="17585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c\Skolaro Logo\Skolaro_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8575" y="914400"/>
            <a:ext cx="2228850" cy="1364471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270125" y="2895600"/>
            <a:ext cx="536575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Thank You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1" name="Subtitle 7"/>
          <p:cNvSpPr txBox="1">
            <a:spLocks/>
          </p:cNvSpPr>
          <p:nvPr/>
        </p:nvSpPr>
        <p:spPr>
          <a:xfrm>
            <a:off x="1485900" y="5486400"/>
            <a:ext cx="69342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Georgia" pitchFamily="18" charset="0"/>
              </a:rPr>
              <a:t>naini@skolaro.com</a:t>
            </a:r>
          </a:p>
          <a:p>
            <a:r>
              <a:rPr lang="en-US" sz="2000" dirty="0">
                <a:solidFill>
                  <a:schemeClr val="bg1"/>
                </a:solidFill>
                <a:latin typeface="Georgia" pitchFamily="18" charset="0"/>
              </a:rPr>
              <a:t>info@skolaro.com</a:t>
            </a:r>
          </a:p>
          <a:p>
            <a:r>
              <a:rPr lang="en-US" sz="2000" dirty="0">
                <a:solidFill>
                  <a:schemeClr val="bg1"/>
                </a:solidFill>
                <a:latin typeface="Georgia" pitchFamily="18" charset="0"/>
              </a:rPr>
              <a:t>www.skolaro.com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1000" y="71304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Key Operational Areas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37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6"/>
          <a:stretch/>
        </p:blipFill>
        <p:spPr bwMode="auto">
          <a:xfrm>
            <a:off x="3276600" y="1604375"/>
            <a:ext cx="6232525" cy="51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44000" y="4038600"/>
            <a:ext cx="1040480" cy="738369"/>
            <a:chOff x="3744000" y="4095241"/>
            <a:chExt cx="1040480" cy="738369"/>
          </a:xfrm>
        </p:grpSpPr>
        <p:pic>
          <p:nvPicPr>
            <p:cNvPr id="6152" name="Picture 8" descr="Image result for LMS icon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861" y="4095241"/>
              <a:ext cx="476759" cy="476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44000" y="4572000"/>
              <a:ext cx="10404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b="1" dirty="0">
                  <a:solidFill>
                    <a:schemeClr val="bg1"/>
                  </a:solidFill>
                </a:rPr>
                <a:t>LMS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80829" y="4040727"/>
            <a:ext cx="1163171" cy="734114"/>
            <a:chOff x="7980829" y="4102473"/>
            <a:chExt cx="1163171" cy="734114"/>
          </a:xfrm>
        </p:grpSpPr>
        <p:pic>
          <p:nvPicPr>
            <p:cNvPr id="6156" name="Picture 12" descr="Image result for communicative icon"/>
            <p:cNvPicPr>
              <a:picLocks noChangeAspect="1" noChangeArrowheads="1"/>
            </p:cNvPicPr>
            <p:nvPr/>
          </p:nvPicPr>
          <p:blipFill rotWithShape="1"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0" t="12076" r="6240" b="11170"/>
            <a:stretch/>
          </p:blipFill>
          <p:spPr bwMode="auto">
            <a:xfrm>
              <a:off x="8291589" y="4102473"/>
              <a:ext cx="541651" cy="462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7980829" y="4574977"/>
              <a:ext cx="11631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b="1" dirty="0">
                  <a:solidFill>
                    <a:schemeClr val="bg1"/>
                  </a:solidFill>
                </a:rPr>
                <a:t>Communicative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45920" y="3018293"/>
            <a:ext cx="3956251" cy="791707"/>
            <a:chOff x="4445920" y="3018293"/>
            <a:chExt cx="3956251" cy="791707"/>
          </a:xfrm>
        </p:grpSpPr>
        <p:grpSp>
          <p:nvGrpSpPr>
            <p:cNvPr id="7" name="Group 6"/>
            <p:cNvGrpSpPr/>
            <p:nvPr/>
          </p:nvGrpSpPr>
          <p:grpSpPr>
            <a:xfrm>
              <a:off x="4445920" y="3053662"/>
              <a:ext cx="1040480" cy="720968"/>
              <a:chOff x="4502620" y="3274442"/>
              <a:chExt cx="1040480" cy="720968"/>
            </a:xfrm>
          </p:grpSpPr>
          <p:pic>
            <p:nvPicPr>
              <p:cNvPr id="6150" name="Picture 6" descr="Image result for academic logo 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87" t="9944" r="11275" b="6869"/>
              <a:stretch/>
            </p:blipFill>
            <p:spPr bwMode="auto">
              <a:xfrm>
                <a:off x="4710000" y="3274442"/>
                <a:ext cx="625720" cy="508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4502620" y="3733800"/>
                <a:ext cx="10404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100" b="1" dirty="0">
                    <a:solidFill>
                      <a:schemeClr val="bg1"/>
                    </a:solidFill>
                  </a:rPr>
                  <a:t>Academics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239000" y="3018293"/>
              <a:ext cx="1163171" cy="791707"/>
              <a:chOff x="7132543" y="3261775"/>
              <a:chExt cx="1163171" cy="791707"/>
            </a:xfrm>
          </p:grpSpPr>
          <p:pic>
            <p:nvPicPr>
              <p:cNvPr id="6154" name="Picture 10" descr="Image result for financial; icon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7428" y="3261775"/>
                <a:ext cx="533400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7132543" y="3791872"/>
                <a:ext cx="116317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100" b="1" dirty="0">
                    <a:solidFill>
                      <a:schemeClr val="bg1"/>
                    </a:solidFill>
                  </a:rPr>
                  <a:t>Financial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811276" y="2075807"/>
            <a:ext cx="1163171" cy="895993"/>
            <a:chOff x="5811276" y="2331910"/>
            <a:chExt cx="1163171" cy="895993"/>
          </a:xfrm>
        </p:grpSpPr>
        <p:pic>
          <p:nvPicPr>
            <p:cNvPr id="6148" name="Picture 4" descr="Image result for administration icon png"/>
            <p:cNvPicPr>
              <a:picLocks noChangeAspect="1" noChangeArrowheads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162" y="2331910"/>
              <a:ext cx="533400" cy="629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5811276" y="2966293"/>
              <a:ext cx="11631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b="1" dirty="0">
                  <a:solidFill>
                    <a:schemeClr val="bg1"/>
                  </a:solidFill>
                </a:rPr>
                <a:t>Administrative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33464" y="3429000"/>
            <a:ext cx="651163" cy="1486791"/>
            <a:chOff x="-2895600" y="1676400"/>
            <a:chExt cx="1953491" cy="4114801"/>
          </a:xfrm>
        </p:grpSpPr>
        <p:sp>
          <p:nvSpPr>
            <p:cNvPr id="45" name="Rounded Rectangle 44"/>
            <p:cNvSpPr/>
            <p:nvPr/>
          </p:nvSpPr>
          <p:spPr>
            <a:xfrm>
              <a:off x="-2812474" y="1905000"/>
              <a:ext cx="1745673" cy="3581400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46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52" r="27273"/>
            <a:stretch/>
          </p:blipFill>
          <p:spPr bwMode="auto">
            <a:xfrm>
              <a:off x="-2895600" y="1676400"/>
              <a:ext cx="1953491" cy="411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11" descr="C:\Users\BUZZYEARS\Downloads\Logo-Skolaro-Copy-2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t="10601" r="4139" b="18353"/>
          <a:stretch/>
        </p:blipFill>
        <p:spPr bwMode="auto">
          <a:xfrm>
            <a:off x="6223897" y="4007785"/>
            <a:ext cx="470295" cy="32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800600" y="4337005"/>
            <a:ext cx="8331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648200" y="4419599"/>
            <a:ext cx="8331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147729" y="4378302"/>
            <a:ext cx="8331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6995329" y="4460896"/>
            <a:ext cx="8331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 flipV="1">
            <a:off x="6328863" y="3238279"/>
            <a:ext cx="305972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6246269" y="3182307"/>
            <a:ext cx="305972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11942" flipV="1">
            <a:off x="5664890" y="3559346"/>
            <a:ext cx="305972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11942" flipH="1" flipV="1">
            <a:off x="5577635" y="3607732"/>
            <a:ext cx="305972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9188058" flipH="1" flipV="1">
            <a:off x="7036991" y="3582439"/>
            <a:ext cx="305972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9188058" flipV="1">
            <a:off x="6949736" y="3534053"/>
            <a:ext cx="305972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525033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Automate Processes with All in One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Integrated Institute Management System </a:t>
            </a:r>
            <a:endParaRPr lang="en-IN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5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1000" y="71304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Key Operational Areas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37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6"/>
          <a:stretch/>
        </p:blipFill>
        <p:spPr bwMode="auto">
          <a:xfrm>
            <a:off x="3276600" y="1604375"/>
            <a:ext cx="6232525" cy="51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637429" y="1981200"/>
            <a:ext cx="1163171" cy="895993"/>
            <a:chOff x="5811276" y="2331910"/>
            <a:chExt cx="1163171" cy="895993"/>
          </a:xfrm>
        </p:grpSpPr>
        <p:pic>
          <p:nvPicPr>
            <p:cNvPr id="6148" name="Picture 4" descr="Image result for administration icon png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162" y="2331910"/>
              <a:ext cx="533400" cy="629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5811276" y="2966293"/>
              <a:ext cx="11631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b="1" dirty="0">
                  <a:solidFill>
                    <a:schemeClr val="bg1"/>
                  </a:solidFill>
                </a:rPr>
                <a:t>Administrative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8600" y="2525033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Automate Processes with All in One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Integrated Institute Management System </a:t>
            </a:r>
            <a:endParaRPr lang="en-IN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00600" y="2358962"/>
            <a:ext cx="1485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Institute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Admissions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Staff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Library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Transport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Inventory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Hostel</a:t>
            </a:r>
            <a:endParaRPr lang="en-IN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7971247" y="2068712"/>
            <a:ext cx="1040480" cy="720968"/>
            <a:chOff x="4502620" y="3274442"/>
            <a:chExt cx="1040480" cy="720968"/>
          </a:xfrm>
        </p:grpSpPr>
        <p:pic>
          <p:nvPicPr>
            <p:cNvPr id="67" name="Picture 6" descr="Image result for academic logo 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7" t="9944" r="11275" b="6869"/>
            <a:stretch/>
          </p:blipFill>
          <p:spPr bwMode="auto">
            <a:xfrm>
              <a:off x="4710000" y="3274442"/>
              <a:ext cx="625720" cy="508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4502620" y="3733800"/>
              <a:ext cx="10404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b="1" dirty="0">
                  <a:solidFill>
                    <a:schemeClr val="bg1"/>
                  </a:solidFill>
                </a:rPr>
                <a:t>Academics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909901" y="3657629"/>
            <a:ext cx="1163171" cy="791707"/>
            <a:chOff x="7132543" y="3261775"/>
            <a:chExt cx="1163171" cy="791707"/>
          </a:xfrm>
        </p:grpSpPr>
        <p:pic>
          <p:nvPicPr>
            <p:cNvPr id="65" name="Picture 10" descr="Image result for financial; icon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428" y="3261775"/>
              <a:ext cx="5334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7132543" y="3791872"/>
              <a:ext cx="11631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b="1" dirty="0">
                  <a:solidFill>
                    <a:schemeClr val="bg1"/>
                  </a:solidFill>
                </a:rPr>
                <a:t>Financial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485347" y="2449568"/>
            <a:ext cx="1485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Assessment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Attendance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Assignment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Alumni</a:t>
            </a:r>
            <a:endParaRPr lang="en-IN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85347" y="3925888"/>
            <a:ext cx="14859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Accounting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Payroll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</a:t>
            </a:r>
            <a:endParaRPr lang="en-IN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490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1000" y="71304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Key Operational Areas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37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6"/>
          <a:stretch/>
        </p:blipFill>
        <p:spPr bwMode="auto">
          <a:xfrm>
            <a:off x="3276600" y="1604375"/>
            <a:ext cx="6232525" cy="51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8600" y="2525033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Automate Processes with All in One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Integrated Institute Management System </a:t>
            </a:r>
            <a:endParaRPr lang="en-IN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00600" y="2358962"/>
            <a:ext cx="4267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Collaboration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Quiz &amp; Question Banks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Student, Parent &amp; Teacher Portal</a:t>
            </a:r>
            <a:endParaRPr lang="en-IN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718945" y="2034644"/>
            <a:ext cx="1040480" cy="738369"/>
            <a:chOff x="3744000" y="4095241"/>
            <a:chExt cx="1040480" cy="738369"/>
          </a:xfrm>
        </p:grpSpPr>
        <p:pic>
          <p:nvPicPr>
            <p:cNvPr id="28" name="Picture 8" descr="Image result for LMS icon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861" y="4095241"/>
              <a:ext cx="476759" cy="476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744000" y="4572000"/>
              <a:ext cx="10404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b="1" dirty="0">
                  <a:solidFill>
                    <a:schemeClr val="bg1"/>
                  </a:solidFill>
                </a:rPr>
                <a:t>LMS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57600" y="3429000"/>
            <a:ext cx="1163171" cy="734114"/>
            <a:chOff x="7980829" y="4102473"/>
            <a:chExt cx="1163171" cy="734114"/>
          </a:xfrm>
        </p:grpSpPr>
        <p:pic>
          <p:nvPicPr>
            <p:cNvPr id="31" name="Picture 12" descr="Image result for communicative icon"/>
            <p:cNvPicPr>
              <a:picLocks noChangeAspect="1" noChangeArrowheads="1"/>
            </p:cNvPicPr>
            <p:nvPr/>
          </p:nvPicPr>
          <p:blipFill rotWithShape="1"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0" t="12076" r="6240" b="11170"/>
            <a:stretch/>
          </p:blipFill>
          <p:spPr bwMode="auto">
            <a:xfrm>
              <a:off x="8291589" y="4102473"/>
              <a:ext cx="541651" cy="462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7980829" y="4574977"/>
              <a:ext cx="11631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b="1" dirty="0">
                  <a:solidFill>
                    <a:schemeClr val="bg1"/>
                  </a:solidFill>
                </a:rPr>
                <a:t>Communicative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00600" y="3891171"/>
            <a:ext cx="4267200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Mobile App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Event, SMS &amp; Alerts</a:t>
            </a:r>
            <a:endParaRPr lang="en-IN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78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1000" y="71304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50+ Applications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37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02324" y="1676400"/>
            <a:ext cx="944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Providing 50+ Applications catering all the needs of an organization. </a:t>
            </a:r>
            <a:endParaRPr lang="en-IN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2438400"/>
            <a:ext cx="360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 rot="5400000">
            <a:off x="2415000" y="2326055"/>
            <a:ext cx="10800" cy="10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 rot="5400000">
            <a:off x="2595000" y="2838844"/>
            <a:ext cx="10800" cy="13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 rot="5400000">
            <a:off x="2775000" y="3351633"/>
            <a:ext cx="10800" cy="17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 rot="5400000">
            <a:off x="2955000" y="3864422"/>
            <a:ext cx="10800" cy="20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 rot="5400000">
            <a:off x="3135000" y="4377211"/>
            <a:ext cx="10800" cy="24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 rot="5400000">
            <a:off x="3315000" y="4890000"/>
            <a:ext cx="10800" cy="28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4791828" y="6103934"/>
            <a:ext cx="4275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Students </a:t>
            </a:r>
            <a:endParaRPr lang="en-IN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7028" y="5429145"/>
            <a:ext cx="4275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Parents</a:t>
            </a:r>
            <a:endParaRPr lang="en-IN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6028" y="4736356"/>
            <a:ext cx="4275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Teachers</a:t>
            </a:r>
            <a:endParaRPr lang="en-IN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25028" y="4043567"/>
            <a:ext cx="4275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Principal</a:t>
            </a:r>
            <a:endParaRPr lang="en-IN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44028" y="3350778"/>
            <a:ext cx="4275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Administrators</a:t>
            </a:r>
            <a:endParaRPr lang="en-IN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39228" y="2657989"/>
            <a:ext cx="4275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CEO/Trustee</a:t>
            </a:r>
            <a:endParaRPr lang="en-IN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8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33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1000" y="71304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50+ Applications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37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02324" y="1676400"/>
            <a:ext cx="944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Providing 50+ Applications catering all the needs of an organization. </a:t>
            </a:r>
            <a:endParaRPr lang="en-IN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8531" y="2558419"/>
            <a:ext cx="1380372" cy="1661255"/>
            <a:chOff x="478531" y="2558569"/>
            <a:chExt cx="1380372" cy="1661255"/>
          </a:xfrm>
        </p:grpSpPr>
        <p:pic>
          <p:nvPicPr>
            <p:cNvPr id="7170" name="Picture 2" descr="C:\Users\BUZZYEARS\Downloads\ezgif.com-gif-mak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7" y="2558569"/>
              <a:ext cx="12954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78531" y="3881270"/>
              <a:ext cx="1380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Principal</a:t>
              </a:r>
              <a:endParaRPr lang="en-IN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120165" y="28956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Budget &amp; Forecasting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Dashboards &amp; Reports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Administrative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Academic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Registration &amp; Admissions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Accounting &amp; Finance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Staff &amp; Student Attendance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Curriculum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Student Records</a:t>
            </a:r>
            <a:endParaRPr lang="en-IN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76688" y="2558269"/>
            <a:ext cx="1380372" cy="1661555"/>
            <a:chOff x="7976688" y="2558269"/>
            <a:chExt cx="1380372" cy="1661555"/>
          </a:xfrm>
        </p:grpSpPr>
        <p:pic>
          <p:nvPicPr>
            <p:cNvPr id="7171" name="Picture 3" descr="C:\Users\BUZZYEARS\Downloads\ezgif.com-gif-maker (1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874" y="2558269"/>
              <a:ext cx="1296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7976688" y="3881270"/>
              <a:ext cx="1380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Teachers</a:t>
              </a:r>
              <a:endParaRPr lang="en-IN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48427" y="290258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Curriculum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Grade Book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Attendance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Quizzes, Question Banks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Document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Timetables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Groups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Report Cards</a:t>
            </a:r>
            <a:endParaRPr lang="en-IN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56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1000" y="71304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50+ Applications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37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02324" y="1676400"/>
            <a:ext cx="944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Providing 50+ Applications catering all the needs of an organization. </a:t>
            </a:r>
            <a:endParaRPr lang="en-IN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5894" y="2743200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Budget &amp; Forecasting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Dashboards &amp; Reports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Admissions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Fee Collection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Expenditures</a:t>
            </a:r>
            <a:endParaRPr lang="en-IN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99885" y="2750180"/>
            <a:ext cx="29117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Student Records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Fee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Budget &amp; Forecasting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Accounting &amp; Finance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HR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Payroll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Leave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Inventory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Registration &amp; Admission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Transportation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Library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Report Cards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Institute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SMS Integration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 Messaging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Alumni Management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Parent Groups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School Circulars</a:t>
            </a:r>
            <a:endParaRPr lang="en-IN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8531" y="2557819"/>
            <a:ext cx="1380372" cy="1908076"/>
            <a:chOff x="478531" y="2557819"/>
            <a:chExt cx="1380372" cy="1908076"/>
          </a:xfrm>
        </p:grpSpPr>
        <p:sp>
          <p:nvSpPr>
            <p:cNvPr id="27" name="TextBox 26"/>
            <p:cNvSpPr txBox="1"/>
            <p:nvPr/>
          </p:nvSpPr>
          <p:spPr>
            <a:xfrm>
              <a:off x="478531" y="3881120"/>
              <a:ext cx="1380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CEO, TRUSTEE</a:t>
              </a:r>
              <a:endParaRPr lang="en-IN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6" name="Picture 2" descr="C:\Users\BUZZYEARS\Music\dosen-png-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17" y="2557819"/>
              <a:ext cx="1296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848600" y="2557819"/>
            <a:ext cx="1796448" cy="1631228"/>
            <a:chOff x="7848600" y="2557819"/>
            <a:chExt cx="1796448" cy="1631228"/>
          </a:xfrm>
        </p:grpSpPr>
        <p:sp>
          <p:nvSpPr>
            <p:cNvPr id="30" name="TextBox 29"/>
            <p:cNvSpPr txBox="1"/>
            <p:nvPr/>
          </p:nvSpPr>
          <p:spPr>
            <a:xfrm>
              <a:off x="7848600" y="3881270"/>
              <a:ext cx="1796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ADMINISTRATORS</a:t>
              </a:r>
              <a:endParaRPr lang="en-IN" sz="1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0" name="Picture 3" descr="C:\Users\BUZZYEARS\Music\theteam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8824" y="2557819"/>
              <a:ext cx="1296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31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3" descr="Image result for abstract background 3 colors dark blu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944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381000" y="71304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Californian FB" pitchFamily="18" charset="0"/>
              </a:rPr>
              <a:t>50+ Applications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47000" y="1274616"/>
            <a:ext cx="37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" name="Picture 3" descr="D:\pc\Skolaro Logo\Skolaro_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599" y="304800"/>
            <a:ext cx="653449" cy="44156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02324" y="1676400"/>
            <a:ext cx="944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Providing 50+ Applications catering all the needs of an organization. </a:t>
            </a:r>
            <a:endParaRPr lang="en-IN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79069" y="2743200"/>
            <a:ext cx="2667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Parent Groups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School Circulars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Children Homework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School SMS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Progress Reports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Fee Payment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Student Certificates</a:t>
            </a:r>
            <a:endParaRPr lang="en-IN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66235" y="275018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Home work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Groups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Questions, Answers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Progress Reports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School Alumni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Folders</a:t>
            </a:r>
            <a:endParaRPr lang="en-IN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8531" y="2558944"/>
            <a:ext cx="1380372" cy="1660730"/>
            <a:chOff x="478531" y="2558944"/>
            <a:chExt cx="1380372" cy="1660730"/>
          </a:xfrm>
        </p:grpSpPr>
        <p:sp>
          <p:nvSpPr>
            <p:cNvPr id="27" name="TextBox 26"/>
            <p:cNvSpPr txBox="1"/>
            <p:nvPr/>
          </p:nvSpPr>
          <p:spPr>
            <a:xfrm>
              <a:off x="478531" y="3881120"/>
              <a:ext cx="1380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Parents</a:t>
              </a:r>
              <a:endParaRPr lang="en-IN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7" name="Picture 2" descr="C:\Users\BUZZYEARS\Music\team-icon-png-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17" y="2558944"/>
              <a:ext cx="1296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848600" y="2546756"/>
            <a:ext cx="1796448" cy="1673068"/>
            <a:chOff x="7848600" y="2546756"/>
            <a:chExt cx="1796448" cy="1673068"/>
          </a:xfrm>
        </p:grpSpPr>
        <p:sp>
          <p:nvSpPr>
            <p:cNvPr id="30" name="TextBox 29"/>
            <p:cNvSpPr txBox="1"/>
            <p:nvPr/>
          </p:nvSpPr>
          <p:spPr>
            <a:xfrm>
              <a:off x="7848600" y="3881270"/>
              <a:ext cx="1796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Students</a:t>
              </a:r>
              <a:endParaRPr lang="en-IN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1" name="Picture 3" descr="C:\Users\BUZZYEARS\Music\icon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8824" y="2546756"/>
              <a:ext cx="1296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83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790</Words>
  <Application>Microsoft Macintosh PowerPoint</Application>
  <PresentationFormat>A4 Paper (210x297 mm)</PresentationFormat>
  <Paragraphs>225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 Unicode MS</vt:lpstr>
      <vt:lpstr>Arial</vt:lpstr>
      <vt:lpstr>Calibri</vt:lpstr>
      <vt:lpstr>Californian FB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Yogesh Gupta</dc:creator>
  <cp:keywords/>
  <dc:description/>
  <cp:lastModifiedBy>Naini Singh</cp:lastModifiedBy>
  <cp:revision>659</cp:revision>
  <cp:lastPrinted>2020-05-06T06:11:30Z</cp:lastPrinted>
  <dcterms:created xsi:type="dcterms:W3CDTF">2006-08-16T00:00:00Z</dcterms:created>
  <dcterms:modified xsi:type="dcterms:W3CDTF">2021-04-05T18:29:47Z</dcterms:modified>
  <cp:category/>
</cp:coreProperties>
</file>